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63" r:id="rId5"/>
    <p:sldId id="258" r:id="rId6"/>
    <p:sldId id="272" r:id="rId7"/>
    <p:sldId id="260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CE823-33F1-4CFD-9A1B-863DDB14DDEC}" type="datetimeFigureOut">
              <a:rPr lang="nl-NL"/>
              <a:pPr>
                <a:defRPr/>
              </a:pPr>
              <a:t>20-10-2017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C61DD-ACFA-4871-B4CA-0C81DF84D77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462B5-11A0-4E0B-AD3C-73FEE35699D7}" type="datetimeFigureOut">
              <a:rPr lang="nl-NL"/>
              <a:pPr>
                <a:defRPr/>
              </a:pPr>
              <a:t>20-10-2017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8EC43-E577-4B8D-BCB6-53A9F9259F1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D2920-D993-421A-BE58-14E56B011FED}" type="datetimeFigureOut">
              <a:rPr lang="nl-NL"/>
              <a:pPr>
                <a:defRPr/>
              </a:pPr>
              <a:t>20-10-2017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5D897-E27A-4546-8BFB-4650EE5BC93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E7AAD-5A81-46C5-B909-57F3AC8437A6}" type="datetimeFigureOut">
              <a:rPr lang="nl-NL"/>
              <a:pPr>
                <a:defRPr/>
              </a:pPr>
              <a:t>20-10-2017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4DA67-1A7D-4EE2-BA92-B5B28861449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BD7AB-C669-442B-BC22-5B2E3D9E9E8F}" type="datetimeFigureOut">
              <a:rPr lang="nl-NL"/>
              <a:pPr>
                <a:defRPr/>
              </a:pPr>
              <a:t>20-10-2017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43436-0B80-4EFC-B4CD-4081F8953C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2388C-B163-4E03-BD2F-DBC28D76E4FB}" type="datetimeFigureOut">
              <a:rPr lang="nl-NL"/>
              <a:pPr>
                <a:defRPr/>
              </a:pPr>
              <a:t>20-10-2017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A79B8-1FA1-49DC-85F7-B4D5715A4D5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50096-1CBE-438A-9CD7-6ADE63AD6E02}" type="datetimeFigureOut">
              <a:rPr lang="nl-NL"/>
              <a:pPr>
                <a:defRPr/>
              </a:pPr>
              <a:t>20-10-2017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A3E2A-EC21-4722-8582-02285FFFCB1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40864-AAFF-4248-AD72-BE3F72B1150B}" type="datetimeFigureOut">
              <a:rPr lang="nl-NL"/>
              <a:pPr>
                <a:defRPr/>
              </a:pPr>
              <a:t>20-10-2017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20F0A-6C0C-45F2-AED7-69B224355AE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493D-13B3-4494-888F-193F1BAD99F9}" type="datetimeFigureOut">
              <a:rPr lang="nl-NL"/>
              <a:pPr>
                <a:defRPr/>
              </a:pPr>
              <a:t>20-10-2017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B7C71-5A6B-4758-8EA2-8CD6ADED09B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B7F25-517E-44DE-B2EE-90BFCEDC840B}" type="datetimeFigureOut">
              <a:rPr lang="nl-NL"/>
              <a:pPr>
                <a:defRPr/>
              </a:pPr>
              <a:t>20-10-2017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32BE3-0EA6-4872-A10E-F721ABC1E7A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23A95-0C72-466B-ACDA-B2240A361D9E}" type="datetimeFigureOut">
              <a:rPr lang="nl-NL"/>
              <a:pPr>
                <a:defRPr/>
              </a:pPr>
              <a:t>20-10-2017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24ECA-0180-4E37-9ED6-3168C7AA65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96D165-CAAE-40AC-985E-7D7CC887C552}" type="datetimeFigureOut">
              <a:rPr lang="nl-NL"/>
              <a:pPr>
                <a:defRPr/>
              </a:pPr>
              <a:t>20-10-2017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17FCD0-22B3-4DA3-A571-7353BEDA318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gI80Ue-AM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Circulatie + Bloedvaten</a:t>
            </a:r>
          </a:p>
        </p:txBody>
      </p:sp>
      <p:pic>
        <p:nvPicPr>
          <p:cNvPr id="15362" name="Picture 6" descr="circulat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125538"/>
            <a:ext cx="5473700" cy="703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charset="0"/>
              </a:rPr>
              <a:t>Terugstroom van bloed uit de venen naar het hart: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4000" dirty="0" smtClean="0">
                <a:latin typeface="Arial" charset="0"/>
              </a:rPr>
              <a:t>Kleppen</a:t>
            </a:r>
          </a:p>
          <a:p>
            <a:r>
              <a:rPr lang="nl-NL" sz="4000" dirty="0" smtClean="0">
                <a:latin typeface="Arial" charset="0"/>
              </a:rPr>
              <a:t>Spierpomp</a:t>
            </a:r>
          </a:p>
          <a:p>
            <a:r>
              <a:rPr lang="nl-NL" sz="4000" dirty="0" smtClean="0">
                <a:latin typeface="Arial" charset="0"/>
              </a:rPr>
              <a:t>Arteriële pomp</a:t>
            </a:r>
          </a:p>
          <a:p>
            <a:r>
              <a:rPr lang="nl-NL" sz="4000" dirty="0" err="1" smtClean="0">
                <a:latin typeface="Arial" charset="0"/>
              </a:rPr>
              <a:t>Adempomp</a:t>
            </a:r>
            <a:endParaRPr lang="nl-NL" sz="4000" dirty="0" smtClean="0">
              <a:latin typeface="Arial" charset="0"/>
            </a:endParaRPr>
          </a:p>
          <a:p>
            <a:r>
              <a:rPr lang="nl-NL" sz="4000" dirty="0" err="1">
                <a:latin typeface="Arial" charset="0"/>
              </a:rPr>
              <a:t>H</a:t>
            </a:r>
            <a:r>
              <a:rPr lang="nl-NL" sz="4000" dirty="0" err="1" smtClean="0">
                <a:latin typeface="Arial" charset="0"/>
              </a:rPr>
              <a:t>artpomp</a:t>
            </a:r>
            <a:endParaRPr lang="nl-NL" sz="40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Spierpomp</a:t>
            </a:r>
          </a:p>
        </p:txBody>
      </p:sp>
      <p:pic>
        <p:nvPicPr>
          <p:cNvPr id="24578" name="Picture 4" descr="spierpo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1268413"/>
            <a:ext cx="2381250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215900" y="404813"/>
            <a:ext cx="8928100" cy="6326187"/>
          </a:xfrm>
        </p:spPr>
        <p:txBody>
          <a:bodyPr/>
          <a:lstStyle/>
          <a:p>
            <a:pPr eaLnBrk="1" hangingPunct="1"/>
            <a:r>
              <a:rPr lang="nl-NL" dirty="0" smtClean="0">
                <a:latin typeface="Arial" charset="0"/>
              </a:rPr>
              <a:t>Slagader =arterie 		</a:t>
            </a:r>
            <a:r>
              <a:rPr lang="nl-NL" dirty="0" smtClean="0">
                <a:latin typeface="Arial" charset="0"/>
                <a:sym typeface="Wingdings" pitchFamily="2" charset="2"/>
              </a:rPr>
              <a:t>	bloed van hart af</a:t>
            </a:r>
          </a:p>
          <a:p>
            <a:pPr eaLnBrk="1" hangingPunct="1"/>
            <a:r>
              <a:rPr lang="nl-NL" dirty="0" smtClean="0">
                <a:latin typeface="Arial" charset="0"/>
                <a:sym typeface="Wingdings" pitchFamily="2" charset="2"/>
              </a:rPr>
              <a:t>Ader=vene				bloed naar hart 						toe</a:t>
            </a:r>
          </a:p>
          <a:p>
            <a:pPr eaLnBrk="1" hangingPunct="1"/>
            <a:r>
              <a:rPr lang="nl-NL" dirty="0" smtClean="0">
                <a:latin typeface="Arial" charset="0"/>
                <a:sym typeface="Wingdings" pitchFamily="2" charset="2"/>
              </a:rPr>
              <a:t>Capillairen=haarvaten		uitwisseling van </a:t>
            </a:r>
            <a:br>
              <a:rPr lang="nl-NL" dirty="0" smtClean="0">
                <a:latin typeface="Arial" charset="0"/>
                <a:sym typeface="Wingdings" pitchFamily="2" charset="2"/>
              </a:rPr>
            </a:br>
            <a:r>
              <a:rPr lang="nl-NL" dirty="0" smtClean="0">
                <a:latin typeface="Arial" charset="0"/>
                <a:sym typeface="Wingdings" pitchFamily="2" charset="2"/>
              </a:rPr>
              <a:t>						stoffen</a:t>
            </a:r>
          </a:p>
          <a:p>
            <a:pPr eaLnBrk="1" hangingPunct="1"/>
            <a:endParaRPr lang="nl-NL" dirty="0" smtClean="0">
              <a:latin typeface="Arial" charset="0"/>
              <a:sym typeface="Wingdings" pitchFamily="2" charset="2"/>
            </a:endParaRPr>
          </a:p>
          <a:p>
            <a:pPr eaLnBrk="1" hangingPunct="1"/>
            <a:r>
              <a:rPr lang="nl-NL" dirty="0" smtClean="0">
                <a:latin typeface="Arial" charset="0"/>
                <a:sym typeface="Wingdings" pitchFamily="2" charset="2"/>
              </a:rPr>
              <a:t>Arteriolen = kleine arteriën</a:t>
            </a:r>
          </a:p>
          <a:p>
            <a:pPr eaLnBrk="1" hangingPunct="1"/>
            <a:r>
              <a:rPr lang="nl-NL" dirty="0" err="1" smtClean="0">
                <a:latin typeface="Arial" charset="0"/>
                <a:sym typeface="Wingdings" pitchFamily="2" charset="2"/>
              </a:rPr>
              <a:t>Venulen</a:t>
            </a:r>
            <a:r>
              <a:rPr lang="nl-NL" dirty="0" smtClean="0">
                <a:latin typeface="Arial" charset="0"/>
                <a:sym typeface="Wingdings" pitchFamily="2" charset="2"/>
              </a:rPr>
              <a:t> = kleine venen</a:t>
            </a:r>
          </a:p>
          <a:p>
            <a:pPr eaLnBrk="1" hangingPunct="1"/>
            <a:endParaRPr lang="nl-NL" dirty="0" smtClean="0">
              <a:latin typeface="Arial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nl-NL" dirty="0" smtClean="0">
                <a:latin typeface="Arial" charset="0"/>
                <a:sym typeface="Wingdings" pitchFamily="2" charset="2"/>
              </a:rPr>
              <a:t>Arterie  arteriole  capillair  </a:t>
            </a:r>
            <a:r>
              <a:rPr lang="nl-NL" dirty="0" err="1" smtClean="0">
                <a:latin typeface="Arial" charset="0"/>
                <a:sym typeface="Wingdings" pitchFamily="2" charset="2"/>
              </a:rPr>
              <a:t>venule</a:t>
            </a:r>
            <a:r>
              <a:rPr lang="nl-NL" dirty="0" smtClean="0">
                <a:latin typeface="Arial" charset="0"/>
                <a:sym typeface="Wingdings" pitchFamily="2" charset="2"/>
              </a:rPr>
              <a:t>  vene</a:t>
            </a:r>
          </a:p>
          <a:p>
            <a:pPr eaLnBrk="1" hangingPunct="1"/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Cardiovasculair systeem: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>
                <a:hlinkClick r:id="rId2"/>
              </a:rPr>
              <a:t>https://</a:t>
            </a:r>
            <a:r>
              <a:rPr lang="nl-NL" sz="2800" dirty="0" smtClean="0">
                <a:hlinkClick r:id="rId2"/>
              </a:rPr>
              <a:t>www.youtube.com/watch?v=PgI80Ue-AMo</a:t>
            </a:r>
            <a:r>
              <a:rPr lang="nl-NL" sz="2800" dirty="0" smtClean="0"/>
              <a:t>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29157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Haarvat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63" y="250825"/>
            <a:ext cx="9107487" cy="635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178" y="652945"/>
            <a:ext cx="3755628" cy="3664027"/>
          </a:xfrm>
          <a:prstGeom prst="rect">
            <a:avLst/>
          </a:prstGeom>
        </p:spPr>
      </p:pic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395288" y="-100013"/>
            <a:ext cx="8229600" cy="1143001"/>
          </a:xfrm>
        </p:spPr>
        <p:txBody>
          <a:bodyPr/>
          <a:lstStyle/>
          <a:p>
            <a:pPr eaLnBrk="1" hangingPunct="1"/>
            <a:r>
              <a:rPr lang="nl-NL" smtClean="0">
                <a:latin typeface="Arial" charset="0"/>
              </a:rPr>
              <a:t>Algemene bouw bloedvat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0" y="836712"/>
            <a:ext cx="8928100" cy="56880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b="1" dirty="0" smtClean="0">
                <a:latin typeface="Arial" charset="0"/>
              </a:rPr>
              <a:t>Van binnen naar buiten</a:t>
            </a:r>
            <a:r>
              <a:rPr lang="nl-NL" dirty="0" smtClean="0">
                <a:latin typeface="Arial" charset="0"/>
              </a:rPr>
              <a:t>:</a:t>
            </a:r>
          </a:p>
          <a:p>
            <a:pPr lvl="1" eaLnBrk="1" hangingPunct="1"/>
            <a:r>
              <a:rPr lang="nl-NL" u="sng" dirty="0" smtClean="0">
                <a:latin typeface="Arial" charset="0"/>
              </a:rPr>
              <a:t>Tunica </a:t>
            </a:r>
            <a:r>
              <a:rPr lang="nl-NL" u="sng" dirty="0" err="1" smtClean="0">
                <a:latin typeface="Arial" charset="0"/>
              </a:rPr>
              <a:t>intima</a:t>
            </a:r>
            <a:r>
              <a:rPr lang="nl-NL" dirty="0" smtClean="0">
                <a:latin typeface="Arial" charset="0"/>
              </a:rPr>
              <a:t>:</a:t>
            </a:r>
          </a:p>
          <a:p>
            <a:pPr lvl="2" eaLnBrk="1" hangingPunct="1"/>
            <a:r>
              <a:rPr lang="nl-NL" dirty="0" smtClean="0">
                <a:latin typeface="Arial" charset="0"/>
              </a:rPr>
              <a:t>Dekweefsel(=endotheel)met stevige </a:t>
            </a:r>
            <a:r>
              <a:rPr lang="nl-NL" dirty="0">
                <a:latin typeface="Arial" charset="0"/>
              </a:rPr>
              <a:t>vezels</a:t>
            </a:r>
          </a:p>
          <a:p>
            <a:pPr lvl="1" eaLnBrk="1" hangingPunct="1"/>
            <a:r>
              <a:rPr lang="nl-NL" u="sng" dirty="0" smtClean="0">
                <a:latin typeface="Arial" charset="0"/>
              </a:rPr>
              <a:t>Tunica media</a:t>
            </a:r>
            <a:r>
              <a:rPr lang="nl-NL" dirty="0" smtClean="0">
                <a:latin typeface="Arial" charset="0"/>
              </a:rPr>
              <a:t>:</a:t>
            </a:r>
          </a:p>
          <a:p>
            <a:pPr lvl="2" eaLnBrk="1" hangingPunct="1"/>
            <a:r>
              <a:rPr lang="nl-NL" dirty="0" smtClean="0">
                <a:latin typeface="Arial" charset="0"/>
              </a:rPr>
              <a:t>Glad spierweefsel</a:t>
            </a:r>
          </a:p>
          <a:p>
            <a:pPr lvl="2" eaLnBrk="1" hangingPunct="1"/>
            <a:r>
              <a:rPr lang="nl-NL" dirty="0" smtClean="0">
                <a:latin typeface="Arial" charset="0"/>
              </a:rPr>
              <a:t>Elastisch bindweefsel</a:t>
            </a:r>
          </a:p>
          <a:p>
            <a:pPr lvl="1" eaLnBrk="1" hangingPunct="1"/>
            <a:r>
              <a:rPr lang="nl-NL" u="sng" dirty="0">
                <a:latin typeface="Arial" charset="0"/>
              </a:rPr>
              <a:t>Tunica </a:t>
            </a:r>
            <a:r>
              <a:rPr lang="nl-NL" u="sng" dirty="0" err="1" smtClean="0">
                <a:latin typeface="Arial" charset="0"/>
              </a:rPr>
              <a:t>adventitia</a:t>
            </a:r>
            <a:r>
              <a:rPr lang="nl-NL" dirty="0" smtClean="0">
                <a:latin typeface="Arial" charset="0"/>
              </a:rPr>
              <a:t>:</a:t>
            </a:r>
            <a:endParaRPr lang="nl-NL" dirty="0">
              <a:latin typeface="Arial" charset="0"/>
            </a:endParaRPr>
          </a:p>
          <a:p>
            <a:pPr lvl="2" eaLnBrk="1" hangingPunct="1"/>
            <a:r>
              <a:rPr lang="nl-NL" dirty="0" err="1">
                <a:latin typeface="Arial" charset="0"/>
              </a:rPr>
              <a:t>Losmazig</a:t>
            </a:r>
            <a:r>
              <a:rPr lang="nl-NL" dirty="0">
                <a:latin typeface="Arial" charset="0"/>
              </a:rPr>
              <a:t> bindweefsel</a:t>
            </a:r>
          </a:p>
          <a:p>
            <a:pPr lvl="1" eaLnBrk="1" hangingPunct="1"/>
            <a:endParaRPr lang="nl-NL" dirty="0" smtClean="0">
              <a:latin typeface="Arial" charset="0"/>
            </a:endParaRPr>
          </a:p>
          <a:p>
            <a:pPr lvl="1" eaLnBrk="1" hangingPunct="1"/>
            <a:r>
              <a:rPr lang="nl-NL" dirty="0" smtClean="0">
                <a:latin typeface="Arial" charset="0"/>
              </a:rPr>
              <a:t>Lumen = holte in het bloedvat (daar waar bloed doorheen stroomt)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bouw bloedv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0"/>
            <a:ext cx="4632325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6400800" y="304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Lumen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0" y="5334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Tunica intima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381000" y="1219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Tunica media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6400800" y="4114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Tunica adventitia</a:t>
            </a:r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1524000" y="990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           </a:t>
            </a:r>
          </a:p>
        </p:txBody>
      </p:sp>
      <p:pic>
        <p:nvPicPr>
          <p:cNvPr id="1946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914400"/>
            <a:ext cx="12588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447800"/>
            <a:ext cx="12588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5562600"/>
            <a:ext cx="12588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657600"/>
            <a:ext cx="12588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Specifieke bouw bloedvat</a:t>
            </a:r>
            <a:endParaRPr lang="nl-NL" dirty="0"/>
          </a:p>
        </p:txBody>
      </p:sp>
      <p:sp>
        <p:nvSpPr>
          <p:cNvPr id="2048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sz="2400" b="1" dirty="0" smtClean="0">
                <a:latin typeface="Arial" charset="0"/>
              </a:rPr>
              <a:t>Aorta + grote arteriën</a:t>
            </a:r>
          </a:p>
          <a:p>
            <a:pPr lvl="1" eaLnBrk="1" hangingPunct="1"/>
            <a:r>
              <a:rPr lang="nl-NL" sz="2000" u="sng" dirty="0" smtClean="0">
                <a:latin typeface="Arial" charset="0"/>
              </a:rPr>
              <a:t>Tunica media </a:t>
            </a:r>
            <a:r>
              <a:rPr lang="nl-NL" sz="2000" dirty="0" smtClean="0">
                <a:latin typeface="Arial" charset="0"/>
              </a:rPr>
              <a:t>vooral met </a:t>
            </a:r>
            <a:r>
              <a:rPr lang="nl-NL" sz="2000" u="sng" dirty="0" smtClean="0">
                <a:latin typeface="Arial" charset="0"/>
              </a:rPr>
              <a:t>elastische vezels</a:t>
            </a:r>
          </a:p>
          <a:p>
            <a:pPr lvl="1" eaLnBrk="1" hangingPunct="1"/>
            <a:r>
              <a:rPr lang="nl-NL" sz="2000" dirty="0" err="1" smtClean="0">
                <a:latin typeface="Arial" charset="0"/>
              </a:rPr>
              <a:t>Polsgolf</a:t>
            </a:r>
            <a:r>
              <a:rPr lang="nl-NL" sz="2000" dirty="0" smtClean="0">
                <a:latin typeface="Arial" charset="0"/>
              </a:rPr>
              <a:t> voelbaar</a:t>
            </a:r>
          </a:p>
          <a:p>
            <a:pPr eaLnBrk="1" hangingPunct="1"/>
            <a:endParaRPr lang="nl-NL" sz="2400" dirty="0" smtClean="0">
              <a:latin typeface="Arial" charset="0"/>
            </a:endParaRPr>
          </a:p>
          <a:p>
            <a:pPr eaLnBrk="1" hangingPunct="1"/>
            <a:r>
              <a:rPr lang="nl-NL" sz="2400" b="1" dirty="0" smtClean="0">
                <a:latin typeface="Arial" charset="0"/>
              </a:rPr>
              <a:t>Kleine arteriën </a:t>
            </a:r>
            <a:r>
              <a:rPr lang="nl-NL" sz="2400" dirty="0" smtClean="0">
                <a:latin typeface="Arial" charset="0"/>
                <a:sym typeface="Wingdings" pitchFamily="2" charset="2"/>
              </a:rPr>
              <a:t> </a:t>
            </a:r>
            <a:r>
              <a:rPr lang="nl-NL" sz="2400" i="1" dirty="0" err="1" smtClean="0">
                <a:latin typeface="Arial" charset="0"/>
                <a:sym typeface="Wingdings" pitchFamily="2" charset="2"/>
              </a:rPr>
              <a:t>musculeuze</a:t>
            </a:r>
            <a:r>
              <a:rPr lang="nl-NL" sz="2400" i="1" dirty="0" smtClean="0">
                <a:latin typeface="Arial" charset="0"/>
                <a:sym typeface="Wingdings" pitchFamily="2" charset="2"/>
              </a:rPr>
              <a:t> slagaders</a:t>
            </a:r>
            <a:endParaRPr lang="nl-NL" sz="2400" i="1" dirty="0" smtClean="0">
              <a:latin typeface="Arial" charset="0"/>
            </a:endParaRPr>
          </a:p>
          <a:p>
            <a:pPr lvl="1" eaLnBrk="1" hangingPunct="1"/>
            <a:r>
              <a:rPr lang="nl-NL" sz="2000" u="sng" dirty="0" smtClean="0">
                <a:latin typeface="Arial" charset="0"/>
              </a:rPr>
              <a:t>Tunica media</a:t>
            </a:r>
            <a:r>
              <a:rPr lang="nl-NL" sz="2000" dirty="0" smtClean="0">
                <a:latin typeface="Arial" charset="0"/>
              </a:rPr>
              <a:t> heeft meer </a:t>
            </a:r>
            <a:r>
              <a:rPr lang="nl-NL" sz="2000" u="sng" dirty="0" smtClean="0">
                <a:latin typeface="Arial" charset="0"/>
              </a:rPr>
              <a:t>glad spierweefsel</a:t>
            </a:r>
            <a:r>
              <a:rPr lang="nl-NL" sz="2000" dirty="0" smtClean="0">
                <a:latin typeface="Arial" charset="0"/>
              </a:rPr>
              <a:t/>
            </a:r>
            <a:br>
              <a:rPr lang="nl-NL" sz="2000" dirty="0" smtClean="0">
                <a:latin typeface="Arial" charset="0"/>
              </a:rPr>
            </a:br>
            <a:r>
              <a:rPr lang="nl-NL" sz="2000" dirty="0" smtClean="0">
                <a:latin typeface="Arial" charset="0"/>
                <a:sym typeface="Wingdings" pitchFamily="2" charset="2"/>
              </a:rPr>
              <a:t> vasoconstrictie</a:t>
            </a:r>
            <a:br>
              <a:rPr lang="nl-NL" sz="2000" dirty="0" smtClean="0">
                <a:latin typeface="Arial" charset="0"/>
                <a:sym typeface="Wingdings" pitchFamily="2" charset="2"/>
              </a:rPr>
            </a:br>
            <a:r>
              <a:rPr lang="nl-NL" sz="2000" dirty="0" smtClean="0">
                <a:latin typeface="Arial" charset="0"/>
                <a:sym typeface="Wingdings" pitchFamily="2" charset="2"/>
              </a:rPr>
              <a:t> </a:t>
            </a:r>
            <a:r>
              <a:rPr lang="nl-NL" sz="2000" dirty="0" err="1" smtClean="0">
                <a:latin typeface="Arial" charset="0"/>
                <a:sym typeface="Wingdings" pitchFamily="2" charset="2"/>
              </a:rPr>
              <a:t>vasodilitatie</a:t>
            </a:r>
            <a:endParaRPr lang="nl-NL" sz="2000" dirty="0" smtClean="0">
              <a:latin typeface="Arial" charset="0"/>
              <a:sym typeface="Wingdings" pitchFamily="2" charset="2"/>
            </a:endParaRPr>
          </a:p>
          <a:p>
            <a:pPr eaLnBrk="1" hangingPunct="1"/>
            <a:endParaRPr lang="nl-NL" sz="2400" dirty="0" smtClean="0">
              <a:latin typeface="Arial" charset="0"/>
              <a:sym typeface="Wingdings" pitchFamily="2" charset="2"/>
            </a:endParaRPr>
          </a:p>
          <a:p>
            <a:pPr eaLnBrk="1" hangingPunct="1"/>
            <a:r>
              <a:rPr lang="nl-NL" sz="2400" b="1" dirty="0" smtClean="0">
                <a:latin typeface="Arial" charset="0"/>
                <a:sym typeface="Wingdings" pitchFamily="2" charset="2"/>
              </a:rPr>
              <a:t>Arteriolen </a:t>
            </a:r>
            <a:r>
              <a:rPr lang="nl-NL" sz="2400" i="1" dirty="0" smtClean="0">
                <a:latin typeface="Arial" charset="0"/>
                <a:sym typeface="Wingdings" pitchFamily="2" charset="2"/>
              </a:rPr>
              <a:t>(=kleinste arteriën)</a:t>
            </a:r>
          </a:p>
          <a:p>
            <a:pPr lvl="1" eaLnBrk="1" hangingPunct="1"/>
            <a:r>
              <a:rPr lang="nl-NL" sz="2000" u="sng" dirty="0" smtClean="0">
                <a:latin typeface="Arial" charset="0"/>
                <a:sym typeface="Wingdings" pitchFamily="2" charset="2"/>
              </a:rPr>
              <a:t>Tunica media alleen glad spierweefsel</a:t>
            </a:r>
            <a:r>
              <a:rPr lang="nl-NL" sz="2000" dirty="0" smtClean="0">
                <a:latin typeface="Arial" charset="0"/>
                <a:sym typeface="Wingdings" pitchFamily="2" charset="2"/>
              </a:rPr>
              <a:t/>
            </a:r>
            <a:br>
              <a:rPr lang="nl-NL" sz="2000" dirty="0" smtClean="0">
                <a:latin typeface="Arial" charset="0"/>
                <a:sym typeface="Wingdings" pitchFamily="2" charset="2"/>
              </a:rPr>
            </a:br>
            <a:r>
              <a:rPr lang="nl-NL" sz="2000" dirty="0" smtClean="0">
                <a:latin typeface="Arial" charset="0"/>
                <a:sym typeface="Wingdings" pitchFamily="2" charset="2"/>
              </a:rPr>
              <a:t> vasoconstrictie / </a:t>
            </a:r>
            <a:r>
              <a:rPr lang="nl-NL" sz="2000" dirty="0" err="1" smtClean="0">
                <a:latin typeface="Arial" charset="0"/>
                <a:sym typeface="Wingdings" pitchFamily="2" charset="2"/>
              </a:rPr>
              <a:t>vasodilitatie</a:t>
            </a:r>
            <a:endParaRPr lang="nl-NL" sz="2000" dirty="0" smtClean="0">
              <a:latin typeface="Arial" charset="0"/>
              <a:sym typeface="Wingdings" pitchFamily="2" charset="2"/>
            </a:endParaRPr>
          </a:p>
          <a:p>
            <a:pPr lvl="1" eaLnBrk="1" hangingPunct="1"/>
            <a:r>
              <a:rPr lang="nl-NL" sz="2000" dirty="0" smtClean="0">
                <a:latin typeface="Arial" charset="0"/>
                <a:sym typeface="Wingdings" pitchFamily="2" charset="2"/>
              </a:rPr>
              <a:t>Tunica </a:t>
            </a:r>
            <a:r>
              <a:rPr lang="nl-NL" sz="2000" dirty="0" err="1" smtClean="0">
                <a:latin typeface="Arial" charset="0"/>
                <a:sym typeface="Wingdings" pitchFamily="2" charset="2"/>
              </a:rPr>
              <a:t>adventitia</a:t>
            </a:r>
            <a:r>
              <a:rPr lang="nl-NL" sz="2000" dirty="0" smtClean="0">
                <a:latin typeface="Arial" charset="0"/>
                <a:sym typeface="Wingdings" pitchFamily="2" charset="2"/>
              </a:rPr>
              <a:t> ontbreekt (buitenste laag)</a:t>
            </a:r>
          </a:p>
          <a:p>
            <a:pPr eaLnBrk="1" hangingPunct="1"/>
            <a:endParaRPr lang="nl-NL" dirty="0" smtClean="0">
              <a:latin typeface="Arial" charset="0"/>
            </a:endParaRPr>
          </a:p>
          <a:p>
            <a:pPr eaLnBrk="1" hangingPunct="1"/>
            <a:endParaRPr lang="nl-NL" dirty="0" smtClean="0"/>
          </a:p>
          <a:p>
            <a:pPr eaLnBrk="1" hangingPunct="1"/>
            <a:endParaRPr lang="nl-N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1"/>
          </p:nvPr>
        </p:nvSpPr>
        <p:spPr>
          <a:xfrm>
            <a:off x="250825" y="692150"/>
            <a:ext cx="8713788" cy="6597650"/>
          </a:xfrm>
        </p:spPr>
        <p:txBody>
          <a:bodyPr/>
          <a:lstStyle/>
          <a:p>
            <a:r>
              <a:rPr lang="nl-NL" sz="4000" b="1" dirty="0" smtClean="0">
                <a:latin typeface="Arial" charset="0"/>
              </a:rPr>
              <a:t>Capillairen</a:t>
            </a:r>
          </a:p>
          <a:p>
            <a:pPr lvl="1"/>
            <a:r>
              <a:rPr lang="nl-NL" u="sng" dirty="0" smtClean="0">
                <a:latin typeface="Arial" charset="0"/>
              </a:rPr>
              <a:t>Alléén tunica </a:t>
            </a:r>
            <a:r>
              <a:rPr lang="nl-NL" u="sng" dirty="0" err="1" smtClean="0">
                <a:latin typeface="Arial" charset="0"/>
              </a:rPr>
              <a:t>intima</a:t>
            </a:r>
            <a:r>
              <a:rPr lang="nl-NL" u="sng" dirty="0" smtClean="0">
                <a:latin typeface="Arial" charset="0"/>
              </a:rPr>
              <a:t> </a:t>
            </a:r>
            <a:r>
              <a:rPr lang="nl-NL" i="1" dirty="0" smtClean="0">
                <a:latin typeface="Arial" charset="0"/>
              </a:rPr>
              <a:t>(binnenste laag)</a:t>
            </a:r>
          </a:p>
          <a:p>
            <a:pPr lvl="1"/>
            <a:r>
              <a:rPr lang="nl-NL" dirty="0" smtClean="0">
                <a:latin typeface="Arial" charset="0"/>
              </a:rPr>
              <a:t>Uitwisseling van stoffen mogelijk</a:t>
            </a:r>
          </a:p>
          <a:p>
            <a:endParaRPr lang="nl-NL" sz="4000" dirty="0" smtClean="0">
              <a:latin typeface="Arial" charset="0"/>
            </a:endParaRPr>
          </a:p>
          <a:p>
            <a:pPr lvl="1"/>
            <a:endParaRPr lang="nl-NL" sz="3600" dirty="0" smtClean="0">
              <a:latin typeface="Arial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878" y="2924944"/>
            <a:ext cx="4730723" cy="359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1"/>
          </p:nvPr>
        </p:nvSpPr>
        <p:spPr>
          <a:xfrm>
            <a:off x="250825" y="0"/>
            <a:ext cx="8893175" cy="6742113"/>
          </a:xfrm>
        </p:spPr>
        <p:txBody>
          <a:bodyPr/>
          <a:lstStyle/>
          <a:p>
            <a:r>
              <a:rPr lang="nl-NL" sz="3600" b="1" dirty="0" err="1" smtClean="0">
                <a:latin typeface="Arial" charset="0"/>
              </a:rPr>
              <a:t>Venulen</a:t>
            </a:r>
            <a:endParaRPr lang="nl-NL" sz="3600" b="1" dirty="0" smtClean="0">
              <a:latin typeface="Arial" charset="0"/>
            </a:endParaRPr>
          </a:p>
          <a:p>
            <a:pPr lvl="1"/>
            <a:r>
              <a:rPr lang="nl-NL" sz="3200" dirty="0" smtClean="0">
                <a:latin typeface="Arial" charset="0"/>
              </a:rPr>
              <a:t>Tunica </a:t>
            </a:r>
            <a:r>
              <a:rPr lang="nl-NL" sz="3200" dirty="0" err="1" smtClean="0">
                <a:latin typeface="Arial" charset="0"/>
              </a:rPr>
              <a:t>adventitia</a:t>
            </a:r>
            <a:r>
              <a:rPr lang="nl-NL" sz="3200" dirty="0" smtClean="0">
                <a:latin typeface="Arial" charset="0"/>
              </a:rPr>
              <a:t> ontbreekt</a:t>
            </a:r>
          </a:p>
          <a:p>
            <a:pPr lvl="1"/>
            <a:r>
              <a:rPr lang="nl-NL" sz="3200" u="sng" dirty="0" smtClean="0">
                <a:latin typeface="Arial" charset="0"/>
              </a:rPr>
              <a:t>Tunica media </a:t>
            </a:r>
            <a:r>
              <a:rPr lang="nl-NL" sz="3200" dirty="0" smtClean="0">
                <a:latin typeface="Arial" charset="0"/>
              </a:rPr>
              <a:t>vooral </a:t>
            </a:r>
            <a:r>
              <a:rPr lang="nl-NL" sz="3200" u="sng" dirty="0" smtClean="0">
                <a:latin typeface="Arial" charset="0"/>
              </a:rPr>
              <a:t>collagene(stevige) vezels</a:t>
            </a:r>
          </a:p>
          <a:p>
            <a:pPr lvl="1"/>
            <a:r>
              <a:rPr lang="nl-NL" sz="3200" dirty="0" smtClean="0">
                <a:latin typeface="Arial" charset="0"/>
              </a:rPr>
              <a:t>Bevatten kleppen</a:t>
            </a:r>
          </a:p>
          <a:p>
            <a:endParaRPr lang="nl-NL" sz="3600" dirty="0" smtClean="0">
              <a:latin typeface="Arial" charset="0"/>
            </a:endParaRPr>
          </a:p>
          <a:p>
            <a:r>
              <a:rPr lang="nl-NL" sz="3600" b="1" dirty="0" smtClean="0">
                <a:latin typeface="Arial" charset="0"/>
              </a:rPr>
              <a:t>Venen</a:t>
            </a:r>
          </a:p>
          <a:p>
            <a:pPr lvl="1"/>
            <a:r>
              <a:rPr lang="nl-NL" sz="3200" dirty="0" smtClean="0">
                <a:latin typeface="Arial" charset="0"/>
              </a:rPr>
              <a:t>3 tunica lagen, maar dun!</a:t>
            </a:r>
          </a:p>
          <a:p>
            <a:pPr lvl="1"/>
            <a:r>
              <a:rPr lang="nl-NL" sz="3200" dirty="0" smtClean="0">
                <a:latin typeface="Arial" charset="0"/>
              </a:rPr>
              <a:t>Groot lumen</a:t>
            </a:r>
          </a:p>
          <a:p>
            <a:pPr lvl="1"/>
            <a:r>
              <a:rPr lang="nl-NL" sz="3200" dirty="0" smtClean="0">
                <a:latin typeface="Arial" charset="0"/>
              </a:rPr>
              <a:t>Meeste bevatten kleppen</a:t>
            </a:r>
          </a:p>
          <a:p>
            <a:pPr lvl="1"/>
            <a:endParaRPr lang="nl-NL" sz="3200" dirty="0" smtClean="0">
              <a:latin typeface="Arial" charset="0"/>
            </a:endParaRPr>
          </a:p>
          <a:p>
            <a:pPr lvl="1"/>
            <a:endParaRPr lang="nl-NL" sz="3200" dirty="0" smtClean="0">
              <a:latin typeface="Arial" charset="0"/>
            </a:endParaRPr>
          </a:p>
          <a:p>
            <a:endParaRPr lang="nl-NL" dirty="0" smtClean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916832"/>
            <a:ext cx="2571750" cy="4629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141</Words>
  <Application>Microsoft Office PowerPoint</Application>
  <PresentationFormat>Diavoorstelling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Office-thema</vt:lpstr>
      <vt:lpstr>Circulatie + Bloedvaten</vt:lpstr>
      <vt:lpstr>PowerPoint-presentatie</vt:lpstr>
      <vt:lpstr>Cardiovasculair systeem:</vt:lpstr>
      <vt:lpstr>PowerPoint-presentatie</vt:lpstr>
      <vt:lpstr>Algemene bouw bloedvat</vt:lpstr>
      <vt:lpstr>PowerPoint-presentatie</vt:lpstr>
      <vt:lpstr>Specifieke bouw bloedvat</vt:lpstr>
      <vt:lpstr>PowerPoint-presentatie</vt:lpstr>
      <vt:lpstr>PowerPoint-presentatie</vt:lpstr>
      <vt:lpstr>Terugstroom van bloed uit de venen naar het hart:</vt:lpstr>
      <vt:lpstr>Spierpomp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Vragen les 5</dc:title>
  <dc:creator>Lengton,R.R.</dc:creator>
  <cp:lastModifiedBy>Evert Jan van Brussel</cp:lastModifiedBy>
  <cp:revision>30</cp:revision>
  <dcterms:created xsi:type="dcterms:W3CDTF">2012-12-21T11:23:33Z</dcterms:created>
  <dcterms:modified xsi:type="dcterms:W3CDTF">2017-10-20T08:17:47Z</dcterms:modified>
</cp:coreProperties>
</file>